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5" d="100"/>
          <a:sy n="75" d="100"/>
        </p:scale>
        <p:origin x="-117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E52102-7404-4A49-915B-ABD98CAE7814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A07D7E-74EC-4969-9754-C9D2A955576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uk.wikipedia.org/wiki/%D0%A5%D1%80%D0%BE%D0%BC%D1%96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4%D1%96%D0%BE%D0%BA%D1%81%D0%B8%D0%B4_%D1%81%D1%96%D1%80%D0%BA%D0%B8" TargetMode="External"/><Relationship Id="rId5" Type="http://schemas.openxmlformats.org/officeDocument/2006/relationships/hyperlink" Target="https://uk.wikipedia.org/wiki/%D0%9F%D0%B0%D1%80%D0%B0%D0%BC%D0%B0%D0%B3%D0%BD%D0%B5%D1%82%D0%B8%D0%BA%D0%B8" TargetMode="External"/><Relationship Id="rId4" Type="http://schemas.openxmlformats.org/officeDocument/2006/relationships/hyperlink" Target="https://uk.wikipedia.org/wiki/%D0%90%D0%BD%D1%82%D0%B8%D1%84%D0%B5%D1%80%D0%BE%D0%BC%D0%B0%D0%B3%D0%BD%D0%B5%D1%82%D0%B8%D0%BA%D0%B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F%D0%B0%D1%81%D0%B8%D0%B2%D0%B0%D1%86%D1%96%D1%8F" TargetMode="External"/><Relationship Id="rId13" Type="http://schemas.openxmlformats.org/officeDocument/2006/relationships/hyperlink" Target="https://uk.wikipedia.org/wiki/%D0%9D%D1%96%D1%82%D1%80%D0%B0%D1%82%D0%BD%D0%B0_%D0%BA%D0%B8%D1%81%D0%BB%D0%BE%D1%82%D0%B0" TargetMode="External"/><Relationship Id="rId3" Type="http://schemas.openxmlformats.org/officeDocument/2006/relationships/hyperlink" Target="https://uk.wikipedia.org/wiki/%D0%9A%D1%80%D0%B8%D1%81%D1%82%D0%B0%D0%BB%D1%96%D1%87%D0%BD%D0%B0_%D2%91%D1%80%D0%B0%D1%82%D0%BA%D0%B0" TargetMode="External"/><Relationship Id="rId7" Type="http://schemas.openxmlformats.org/officeDocument/2006/relationships/hyperlink" Target="https://uk.wikipedia.org/wiki/%D0%A8%D0%BA%D0%B0%D0%BB%D0%B0_%D0%9C%D0%BE%D0%BE%D1%81%D0%B0" TargetMode="External"/><Relationship Id="rId12" Type="http://schemas.openxmlformats.org/officeDocument/2006/relationships/hyperlink" Target="https://uk.wikipedia.org/wiki/%D0%9E%D0%BA%D0%B8%D1%81%D0%BD%D0%B8%D0%BA" TargetMode="External"/><Relationship Id="rId2" Type="http://schemas.openxmlformats.org/officeDocument/2006/relationships/hyperlink" Target="https://uk.wikipedia.org/wiki/%D0%9C%D0%B5%D1%82%D0%B0%D0%BB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2%D0%B2%D0%B5%D1%80%D0%B4%D1%96%D1%81%D1%82%D1%8C" TargetMode="External"/><Relationship Id="rId11" Type="http://schemas.openxmlformats.org/officeDocument/2006/relationships/hyperlink" Target="https://uk.wikipedia.org/wiki/%D0%9A%D0%B8%D1%81%D0%BB%D0%BE%D1%82%D0%B0" TargetMode="External"/><Relationship Id="rId5" Type="http://schemas.openxmlformats.org/officeDocument/2006/relationships/hyperlink" Target="https://uk.wikipedia.org/wiki/%D0%9F%D0%B0%D1%80%D0%B0%D0%BC%D0%B0%D0%B3%D0%BD%D0%B5%D1%82%D0%B8%D0%BA%D0%B8" TargetMode="External"/><Relationship Id="rId10" Type="http://schemas.openxmlformats.org/officeDocument/2006/relationships/hyperlink" Target="https://uk.wikipedia.org/wiki/%D0%86%D1%80%D0%B6%D0%B0" TargetMode="External"/><Relationship Id="rId4" Type="http://schemas.openxmlformats.org/officeDocument/2006/relationships/hyperlink" Target="https://uk.wikipedia.org/wiki/%D0%90%D0%BD%D1%82%D0%B8%D1%84%D0%B5%D1%80%D0%BE%D0%BC%D0%B0%D0%B3%D0%BD%D0%B5%D1%82%D0%B8%D0%BA%D0%B8" TargetMode="External"/><Relationship Id="rId9" Type="http://schemas.openxmlformats.org/officeDocument/2006/relationships/hyperlink" Target="https://uk.wikipedia.org/wiki/%D0%9E%D0%BA%D1%81%D0%B8%D0%B3%D0%B5%D0%BD" TargetMode="External"/><Relationship Id="rId14" Type="http://schemas.openxmlformats.org/officeDocument/2006/relationships/hyperlink" Target="https://uk.wikipedia.org/wiki/%D0%92%D1%96%D0%B4%D0%BD%D0%BE%D0%B2%D0%BD%D0%B8%D0%B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1%96%D0%B4%D0%B3%D1%80%D1%83%D0%BF%D0%B0_%D1%85%D1%80%D0%BE%D0%BC%D1%83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s://uk.wikipedia.org/wiki/%D0%9F%D0%B5%D1%80%D0%B5%D1%85%D1%96%D0%B4%D0%BD%D1%96_%D0%BC%D0%B5%D1%82%D0%B0%D0%BB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uk.wikipedia.org/wiki/%D0%9E%D0%BA%D0%B8%D1%81%D0%BB%D0%B5%D0%BD%D0%BD%D1%8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хром элемен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Найпоширеніша сполука з даним елементом (Хром)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Окси́д хро́му (</a:t>
            </a:r>
            <a:r>
              <a:rPr lang="en-US" b="1" dirty="0" smtClean="0"/>
              <a:t>III), </a:t>
            </a:r>
            <a:r>
              <a:rPr lang="vi-VN" b="1" dirty="0" smtClean="0"/>
              <a:t>хро́м(</a:t>
            </a:r>
            <a:r>
              <a:rPr lang="en-US" b="1" dirty="0" smtClean="0"/>
              <a:t>III) </a:t>
            </a:r>
            <a:r>
              <a:rPr lang="vi-VN" b="1" dirty="0" smtClean="0"/>
              <a:t>окси́д</a:t>
            </a:r>
            <a:r>
              <a:rPr lang="vi-VN" dirty="0" smtClean="0"/>
              <a:t> — </a:t>
            </a:r>
            <a:r>
              <a:rPr lang="uk-UA" dirty="0" smtClean="0"/>
              <a:t>я</a:t>
            </a:r>
            <a:r>
              <a:rPr lang="vi-VN" dirty="0" smtClean="0"/>
              <a:t>вляє </a:t>
            </a:r>
            <a:r>
              <a:rPr lang="vi-VN" dirty="0" smtClean="0"/>
              <a:t>собою речовину зеленого кольору, з гексагональною будовою кристалів. Проявляє амфотерні властивості</a:t>
            </a:r>
            <a:r>
              <a:rPr lang="vi-VN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Оксид </a:t>
            </a:r>
            <a:r>
              <a:rPr lang="ru-RU" dirty="0" smtClean="0"/>
              <a:t>хрому </a:t>
            </a:r>
            <a:r>
              <a:rPr lang="ru-RU" dirty="0" err="1" smtClean="0"/>
              <a:t>поширений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мінералу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Хроміт"/>
              </a:rPr>
              <a:t>хроміту</a:t>
            </a:r>
            <a:r>
              <a:rPr lang="ru-RU" dirty="0" smtClean="0"/>
              <a:t> </a:t>
            </a:r>
            <a:r>
              <a:rPr lang="ru-RU" dirty="0" err="1" smtClean="0"/>
              <a:t>Fe</a:t>
            </a:r>
            <a:r>
              <a:rPr lang="ru-RU" baseline="30000" dirty="0" err="1" smtClean="0"/>
              <a:t>II</a:t>
            </a:r>
            <a:r>
              <a:rPr lang="ru-RU" dirty="0" smtClean="0"/>
              <a:t>[Cr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4</a:t>
            </a:r>
            <a:r>
              <a:rPr lang="ru-RU" dirty="0" smtClean="0"/>
              <a:t>].</a:t>
            </a:r>
            <a:endParaRPr lang="ru-RU" dirty="0"/>
          </a:p>
        </p:txBody>
      </p:sp>
      <p:pic>
        <p:nvPicPr>
          <p:cNvPr id="7170" name="Picture 2" descr="D:\Мої документи\Робочий стіл\Chromite-pas-6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05064"/>
            <a:ext cx="2664296" cy="25794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4221088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Температура </a:t>
            </a:r>
            <a:r>
              <a:rPr lang="ru-RU" dirty="0" err="1"/>
              <a:t>плавлення</a:t>
            </a:r>
            <a:r>
              <a:rPr lang="ru-RU" dirty="0"/>
              <a:t> — 2275°С, температура </a:t>
            </a:r>
            <a:r>
              <a:rPr lang="ru-RU" dirty="0" err="1"/>
              <a:t>кипіння</a:t>
            </a:r>
            <a:r>
              <a:rPr lang="ru-RU" dirty="0"/>
              <a:t> — 3027°С , </a:t>
            </a:r>
            <a:r>
              <a:rPr lang="ru-RU" dirty="0" err="1"/>
              <a:t>густина</a:t>
            </a:r>
            <a:r>
              <a:rPr lang="ru-RU" dirty="0"/>
              <a:t> — 5,22 г/см3 . </a:t>
            </a:r>
            <a:r>
              <a:rPr lang="ru-RU" dirty="0" err="1">
                <a:hlinkClick r:id="rId4" tooltip="Антиферомагнетики"/>
              </a:rPr>
              <a:t>Антиферромагнітний</a:t>
            </a:r>
            <a:r>
              <a:rPr lang="ru-RU" dirty="0"/>
              <a:t> </a:t>
            </a:r>
            <a:r>
              <a:rPr lang="ru-RU" dirty="0" err="1"/>
              <a:t>нижче</a:t>
            </a:r>
            <a:r>
              <a:rPr lang="ru-RU" dirty="0"/>
              <a:t> 33°С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>
                <a:hlinkClick r:id="rId5" tooltip="Парамагнетики"/>
              </a:rPr>
              <a:t>парамагнітний</a:t>
            </a:r>
            <a:r>
              <a:rPr lang="ru-RU" dirty="0"/>
              <a:t> </a:t>
            </a:r>
            <a:r>
              <a:rPr lang="ru-RU" dirty="0" err="1"/>
              <a:t>вище</a:t>
            </a:r>
            <a:r>
              <a:rPr lang="ru-RU" dirty="0"/>
              <a:t> 55°С. </a:t>
            </a:r>
            <a:r>
              <a:rPr lang="ru-RU" dirty="0" err="1"/>
              <a:t>Розчиняється</a:t>
            </a:r>
            <a:r>
              <a:rPr lang="ru-RU" dirty="0"/>
              <a:t> в </a:t>
            </a:r>
            <a:r>
              <a:rPr lang="ru-RU" dirty="0" err="1"/>
              <a:t>рідкому</a:t>
            </a:r>
            <a:r>
              <a:rPr lang="ru-RU" dirty="0"/>
              <a:t> </a:t>
            </a:r>
            <a:r>
              <a:rPr lang="ru-RU" dirty="0" err="1">
                <a:hlinkClick r:id="rId6" tooltip="Діоксид сірки"/>
              </a:rPr>
              <a:t>оксиді</a:t>
            </a:r>
            <a:r>
              <a:rPr lang="ru-RU" dirty="0">
                <a:hlinkClick r:id="rId6" tooltip="Діоксид сірки"/>
              </a:rPr>
              <a:t> </a:t>
            </a:r>
            <a:r>
              <a:rPr lang="ru-RU" dirty="0" err="1">
                <a:hlinkClick r:id="rId6" tooltip="Діоксид сірки"/>
              </a:rPr>
              <a:t>сірки</a:t>
            </a:r>
            <a:r>
              <a:rPr lang="ru-RU" dirty="0"/>
              <a:t>. Не </a:t>
            </a:r>
            <a:r>
              <a:rPr lang="ru-RU" dirty="0" err="1"/>
              <a:t>розчиняється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, </a:t>
            </a:r>
            <a:r>
              <a:rPr lang="ru-RU" dirty="0" err="1"/>
              <a:t>розведених</a:t>
            </a:r>
            <a:r>
              <a:rPr lang="ru-RU" dirty="0"/>
              <a:t> кислотах.</a:t>
            </a:r>
          </a:p>
        </p:txBody>
      </p:sp>
      <p:sp>
        <p:nvSpPr>
          <p:cNvPr id="6" name="Стрелка влево 5"/>
          <p:cNvSpPr/>
          <p:nvPr/>
        </p:nvSpPr>
        <p:spPr>
          <a:xfrm>
            <a:off x="3203848" y="5013176"/>
            <a:ext cx="1080120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8194" name="Picture 2" descr="D:\Мої документи\Робочий стіл\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2381250" cy="2047875"/>
          </a:xfrm>
          <a:prstGeom prst="rect">
            <a:avLst/>
          </a:prstGeom>
          <a:noFill/>
        </p:spPr>
      </p:pic>
      <p:pic>
        <p:nvPicPr>
          <p:cNvPr id="8195" name="Picture 3" descr="D:\Мої документи\Робочий стіл\Hrom-samyiy-tverdyiy-metall-v-m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32656"/>
            <a:ext cx="2212532" cy="2204864"/>
          </a:xfrm>
          <a:prstGeom prst="rect">
            <a:avLst/>
          </a:prstGeom>
          <a:noFill/>
        </p:spPr>
      </p:pic>
      <p:pic>
        <p:nvPicPr>
          <p:cNvPr id="8196" name="Picture 4" descr="D:\Мої документи\Робочий стіл\C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32656"/>
            <a:ext cx="2880320" cy="2160240"/>
          </a:xfrm>
          <a:prstGeom prst="rect">
            <a:avLst/>
          </a:prstGeom>
          <a:noFill/>
        </p:spPr>
      </p:pic>
      <p:pic>
        <p:nvPicPr>
          <p:cNvPr id="8197" name="Picture 5" descr="D:\Мої документи\Робочий стіл\Хром металл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780928"/>
            <a:ext cx="3424436" cy="3424436"/>
          </a:xfrm>
          <a:prstGeom prst="rect">
            <a:avLst/>
          </a:prstGeom>
          <a:noFill/>
        </p:spPr>
      </p:pic>
      <p:pic>
        <p:nvPicPr>
          <p:cNvPr id="8198" name="Picture 6" descr="D:\Мої документи\Робочий стіл\Cr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2708921"/>
            <a:ext cx="4104456" cy="1440160"/>
          </a:xfrm>
          <a:prstGeom prst="rect">
            <a:avLst/>
          </a:prstGeom>
          <a:noFill/>
        </p:spPr>
      </p:pic>
      <p:pic>
        <p:nvPicPr>
          <p:cNvPr id="8199" name="Picture 7" descr="D:\Мої документи\Робочий стіл\Samyiy-tverdyiy-metall-v-mire-Titan-Hrom-i-Volfram-300x25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4365104"/>
            <a:ext cx="4098106" cy="1778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Підготував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83076" y="2967335"/>
            <a:ext cx="59778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Крисько</a:t>
            </a:r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Олексій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Хром (</a:t>
            </a:r>
            <a:r>
              <a:rPr lang="en-US" dirty="0" smtClean="0"/>
              <a:t>Cr)-</a:t>
            </a:r>
            <a:r>
              <a:rPr lang="uk-UA" dirty="0" smtClean="0"/>
              <a:t>хімічний елемент, який розміщений у 4-му періоді </a:t>
            </a:r>
            <a:r>
              <a:rPr lang="en-US" dirty="0" smtClean="0"/>
              <a:t>VI (</a:t>
            </a:r>
            <a:r>
              <a:rPr lang="uk-UA" dirty="0" smtClean="0"/>
              <a:t>б) групи.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О</a:t>
            </a:r>
            <a:r>
              <a:rPr lang="ru-RU" dirty="0" err="1" smtClean="0"/>
              <a:t>сновні</a:t>
            </a:r>
            <a:r>
              <a:rPr lang="ru-RU" dirty="0" smtClean="0"/>
              <a:t> </a:t>
            </a:r>
            <a:r>
              <a:rPr lang="ru-RU" dirty="0" smtClean="0"/>
              <a:t>характеристики</a:t>
            </a:r>
            <a:endParaRPr lang="ru-RU" dirty="0"/>
          </a:p>
        </p:txBody>
      </p:sp>
      <p:pic>
        <p:nvPicPr>
          <p:cNvPr id="1025" name="Picture 1" descr="D:\Мої документи\Робочий стіл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852936"/>
            <a:ext cx="3648075" cy="370522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3068960"/>
            <a:ext cx="424847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 smtClean="0"/>
              <a:t>Твердий метал, сірого кольору, </a:t>
            </a:r>
            <a:r>
              <a:rPr lang="uk-UA" sz="2600" dirty="0" err="1" smtClean="0"/>
              <a:t>аточна</a:t>
            </a:r>
            <a:r>
              <a:rPr lang="uk-UA" sz="2600" dirty="0" smtClean="0"/>
              <a:t> маса якого: 51,9961, радіус атома 130 </a:t>
            </a:r>
            <a:r>
              <a:rPr lang="uk-UA" sz="2600" dirty="0" err="1" smtClean="0"/>
              <a:t>пм</a:t>
            </a:r>
            <a:r>
              <a:rPr lang="uk-UA" sz="2600" dirty="0"/>
              <a:t>.</a:t>
            </a:r>
            <a:endParaRPr lang="uk-UA" sz="2600" dirty="0" smtClean="0"/>
          </a:p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Відкриття елементу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Мінерал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хром,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Єкатеринбурга</a:t>
            </a:r>
            <a:r>
              <a:rPr lang="ru-RU" dirty="0" smtClean="0"/>
              <a:t> в 1766 р. </a:t>
            </a:r>
            <a:r>
              <a:rPr lang="ru-RU" dirty="0" err="1" smtClean="0"/>
              <a:t>І.Г.Леманном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названо «</a:t>
            </a:r>
            <a:r>
              <a:rPr lang="ru-RU" dirty="0" err="1" smtClean="0"/>
              <a:t>сибірським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 </a:t>
            </a:r>
            <a:r>
              <a:rPr lang="ru-RU" dirty="0" err="1" smtClean="0"/>
              <a:t>свинцем</a:t>
            </a:r>
            <a:r>
              <a:rPr lang="ru-RU" dirty="0" smtClean="0"/>
              <a:t>».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мінерал</a:t>
            </a:r>
            <a:r>
              <a:rPr lang="ru-RU" dirty="0" smtClean="0"/>
              <a:t> </a:t>
            </a:r>
            <a:r>
              <a:rPr lang="ru-RU" dirty="0" err="1" smtClean="0"/>
              <a:t>називаєтьсякрокоитом</a:t>
            </a:r>
            <a:r>
              <a:rPr lang="ru-RU" dirty="0" smtClean="0"/>
              <a:t>. </a:t>
            </a:r>
            <a:r>
              <a:rPr lang="ru-RU" dirty="0" err="1" smtClean="0"/>
              <a:t>Відомий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склад –Р</a:t>
            </a:r>
            <a:r>
              <a:rPr lang="en-US" dirty="0" err="1" smtClean="0"/>
              <a:t>bCr</a:t>
            </a:r>
            <a:r>
              <a:rPr lang="ru-RU" dirty="0" smtClean="0"/>
              <a:t>О</a:t>
            </a:r>
            <a:r>
              <a:rPr lang="ru-RU" baseline="-25000" dirty="0" smtClean="0"/>
              <a:t>4</a:t>
            </a:r>
            <a:r>
              <a:rPr lang="ru-RU" dirty="0" smtClean="0"/>
              <a:t>. На </a:t>
            </a:r>
            <a:r>
              <a:rPr lang="ru-RU" dirty="0" err="1" smtClean="0"/>
              <a:t>свого</a:t>
            </a:r>
            <a:r>
              <a:rPr lang="ru-RU" dirty="0" smtClean="0"/>
              <a:t> часу «</a:t>
            </a:r>
            <a:r>
              <a:rPr lang="ru-RU" dirty="0" err="1" smtClean="0"/>
              <a:t>сибірський</a:t>
            </a:r>
            <a:r>
              <a:rPr lang="ru-RU" dirty="0" smtClean="0"/>
              <a:t> </a:t>
            </a:r>
            <a:r>
              <a:rPr lang="ru-RU" dirty="0" err="1" smtClean="0"/>
              <a:t>червоний</a:t>
            </a:r>
            <a:r>
              <a:rPr lang="ru-RU" dirty="0" smtClean="0"/>
              <a:t> </a:t>
            </a:r>
            <a:r>
              <a:rPr lang="ru-RU" dirty="0" err="1" smtClean="0"/>
              <a:t>свинець</a:t>
            </a:r>
            <a:r>
              <a:rPr lang="ru-RU" dirty="0" smtClean="0"/>
              <a:t>» </a:t>
            </a:r>
            <a:r>
              <a:rPr lang="ru-RU" dirty="0" err="1" smtClean="0"/>
              <a:t>викликала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розбіжностей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. </a:t>
            </a:r>
            <a:r>
              <a:rPr lang="ru-RU" dirty="0" err="1" smtClean="0"/>
              <a:t>Тридцять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сперечалися</a:t>
            </a:r>
            <a:r>
              <a:rPr lang="ru-RU" dirty="0" smtClean="0"/>
              <a:t> про </a:t>
            </a:r>
            <a:r>
              <a:rPr lang="ru-RU" dirty="0" err="1" smtClean="0"/>
              <a:t>його</a:t>
            </a:r>
            <a:r>
              <a:rPr lang="ru-RU" dirty="0" smtClean="0"/>
              <a:t>, </a:t>
            </a:r>
            <a:r>
              <a:rPr lang="ru-RU" dirty="0" err="1" smtClean="0"/>
              <a:t>поки</a:t>
            </a:r>
            <a:r>
              <a:rPr lang="ru-RU" dirty="0" smtClean="0"/>
              <a:t>, </a:t>
            </a:r>
            <a:r>
              <a:rPr lang="ru-RU" dirty="0" err="1" smtClean="0"/>
              <a:t>нарешті</a:t>
            </a:r>
            <a:r>
              <a:rPr lang="ru-RU" dirty="0" smtClean="0"/>
              <a:t>, в 1797 р. </a:t>
            </a:r>
            <a:r>
              <a:rPr lang="ru-RU" dirty="0" err="1" smtClean="0"/>
              <a:t>французький</a:t>
            </a:r>
            <a:r>
              <a:rPr lang="ru-RU" dirty="0" smtClean="0"/>
              <a:t> </a:t>
            </a:r>
            <a:r>
              <a:rPr lang="ru-RU" dirty="0" err="1" smtClean="0"/>
              <a:t>хімік</a:t>
            </a:r>
            <a:r>
              <a:rPr lang="ru-RU" dirty="0" smtClean="0"/>
              <a:t> </a:t>
            </a:r>
            <a:r>
              <a:rPr lang="ru-RU" dirty="0" err="1" smtClean="0"/>
              <a:t>Луї</a:t>
            </a:r>
            <a:r>
              <a:rPr lang="ru-RU" dirty="0" smtClean="0"/>
              <a:t> </a:t>
            </a:r>
            <a:r>
              <a:rPr lang="ru-RU" dirty="0" err="1" smtClean="0"/>
              <a:t>НіколаВоклен</a:t>
            </a:r>
            <a:r>
              <a:rPr lang="ru-RU" dirty="0" smtClean="0"/>
              <a:t> не </a:t>
            </a:r>
            <a:r>
              <a:rPr lang="ru-RU" dirty="0" err="1" smtClean="0"/>
              <a:t>виділив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метал, </a:t>
            </a:r>
            <a:r>
              <a:rPr lang="ru-RU" dirty="0" err="1" smtClean="0"/>
              <a:t>який</a:t>
            </a:r>
            <a:r>
              <a:rPr lang="ru-RU" dirty="0" smtClean="0"/>
              <a:t> (</a:t>
            </a:r>
            <a:r>
              <a:rPr lang="ru-RU" dirty="0" err="1" smtClean="0"/>
              <a:t>теж</a:t>
            </a:r>
            <a:r>
              <a:rPr lang="ru-RU" dirty="0" smtClean="0"/>
              <a:t>, до </a:t>
            </a:r>
            <a:r>
              <a:rPr lang="ru-RU" dirty="0" err="1" smtClean="0"/>
              <a:t>речі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суперечок</a:t>
            </a:r>
            <a:r>
              <a:rPr lang="ru-RU" dirty="0" smtClean="0"/>
              <a:t>) назвали хромом.</a:t>
            </a:r>
          </a:p>
          <a:p>
            <a:pPr>
              <a:buNone/>
            </a:pPr>
            <a:r>
              <a:rPr lang="ru-RU" dirty="0" err="1" smtClean="0"/>
              <a:t>Воклен</a:t>
            </a:r>
            <a:r>
              <a:rPr lang="ru-RU" dirty="0" smtClean="0"/>
              <a:t> </a:t>
            </a:r>
            <a:r>
              <a:rPr lang="ru-RU" dirty="0" err="1" smtClean="0"/>
              <a:t>обробивкрокоитпоташем</a:t>
            </a:r>
            <a:r>
              <a:rPr lang="ru-RU" dirty="0" smtClean="0"/>
              <a:t> До</a:t>
            </a:r>
            <a:r>
              <a:rPr lang="ru-RU" baseline="-25000" dirty="0" smtClean="0"/>
              <a:t>2</a:t>
            </a:r>
            <a:r>
              <a:rPr lang="ru-RU" dirty="0" smtClean="0"/>
              <a:t>&gt;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: </a:t>
            </a:r>
            <a:r>
              <a:rPr lang="ru-RU" dirty="0" smtClean="0"/>
              <a:t>хромат </a:t>
            </a:r>
            <a:r>
              <a:rPr lang="ru-RU" dirty="0" err="1" smtClean="0"/>
              <a:t>свинцю</a:t>
            </a:r>
            <a:r>
              <a:rPr lang="ru-RU" dirty="0" smtClean="0"/>
              <a:t> </a:t>
            </a:r>
            <a:r>
              <a:rPr lang="ru-RU" dirty="0" err="1" smtClean="0"/>
              <a:t>перетворився</a:t>
            </a:r>
            <a:r>
              <a:rPr lang="ru-RU" dirty="0" smtClean="0"/>
              <a:t> на хромат </a:t>
            </a:r>
            <a:r>
              <a:rPr lang="ru-RU" dirty="0" err="1" smtClean="0"/>
              <a:t>калію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соляної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хромат </a:t>
            </a:r>
            <a:r>
              <a:rPr lang="ru-RU" dirty="0" err="1" smtClean="0"/>
              <a:t>калію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перетворено</a:t>
            </a:r>
            <a:r>
              <a:rPr lang="ru-RU" dirty="0" smtClean="0"/>
              <a:t> на окис хрому </a:t>
            </a:r>
            <a:r>
              <a:rPr lang="ru-RU" dirty="0" err="1" smtClean="0"/>
              <a:t>і</a:t>
            </a:r>
            <a:r>
              <a:rPr lang="ru-RU" dirty="0" smtClean="0"/>
              <a:t> воду (</a:t>
            </a:r>
            <a:r>
              <a:rPr lang="ru-RU" dirty="0" err="1" smtClean="0"/>
              <a:t>хромова</a:t>
            </a:r>
            <a:r>
              <a:rPr lang="ru-RU" dirty="0" smtClean="0"/>
              <a:t> кислота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розбавлених</a:t>
            </a:r>
            <a:r>
              <a:rPr lang="ru-RU" dirty="0" smtClean="0"/>
              <a:t> </a:t>
            </a:r>
            <a:r>
              <a:rPr lang="ru-RU" dirty="0" err="1" smtClean="0"/>
              <a:t>розчинах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Походження назви елемента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Назва</a:t>
            </a:r>
            <a:r>
              <a:rPr lang="ru-RU" dirty="0" smtClean="0"/>
              <a:t> «хром» </a:t>
            </a:r>
            <a:r>
              <a:rPr lang="ru-RU" dirty="0" err="1" smtClean="0"/>
              <a:t>запропонували</a:t>
            </a:r>
            <a:r>
              <a:rPr lang="ru-RU" dirty="0" smtClean="0"/>
              <a:t> </a:t>
            </a:r>
            <a:r>
              <a:rPr lang="ru-RU" dirty="0" err="1" smtClean="0"/>
              <a:t>друзіВоклена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сподобалося</a:t>
            </a:r>
            <a:r>
              <a:rPr lang="ru-RU" dirty="0" smtClean="0"/>
              <a:t> – метал не </a:t>
            </a:r>
            <a:r>
              <a:rPr lang="ru-RU" dirty="0" err="1" smtClean="0"/>
              <a:t>вирізнявся</a:t>
            </a:r>
            <a:r>
              <a:rPr lang="ru-RU" dirty="0" smtClean="0"/>
              <a:t> </a:t>
            </a:r>
            <a:r>
              <a:rPr lang="ru-RU" dirty="0" err="1" smtClean="0"/>
              <a:t>особливим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друзям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вмовити</a:t>
            </a:r>
            <a:r>
              <a:rPr lang="ru-RU" dirty="0" smtClean="0"/>
              <a:t> </a:t>
            </a:r>
            <a:r>
              <a:rPr lang="ru-RU" dirty="0" err="1" smtClean="0"/>
              <a:t>хіміка</a:t>
            </a:r>
            <a:r>
              <a:rPr lang="ru-RU" dirty="0" smtClean="0"/>
              <a:t>, </a:t>
            </a:r>
            <a:r>
              <a:rPr lang="ru-RU" dirty="0" err="1" smtClean="0"/>
              <a:t>посилаючись</a:t>
            </a:r>
            <a:r>
              <a:rPr lang="ru-RU" dirty="0" smtClean="0"/>
              <a:t> на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забарвлених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хрому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одержувати</a:t>
            </a:r>
            <a:r>
              <a:rPr lang="ru-RU" dirty="0" smtClean="0"/>
              <a:t> </a:t>
            </a:r>
            <a:r>
              <a:rPr lang="ru-RU" dirty="0" err="1" smtClean="0"/>
              <a:t>хороші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. (До </a:t>
            </a:r>
            <a:r>
              <a:rPr lang="ru-RU" dirty="0" err="1" smtClean="0"/>
              <a:t>речі</a:t>
            </a:r>
            <a:r>
              <a:rPr lang="ru-RU" dirty="0" smtClean="0"/>
              <a:t>,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роботахВоклена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пояснена </a:t>
            </a:r>
            <a:r>
              <a:rPr lang="ru-RU" dirty="0" err="1" smtClean="0"/>
              <a:t>смарагдова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силікатів</a:t>
            </a:r>
            <a:r>
              <a:rPr lang="ru-RU" dirty="0" smtClean="0"/>
              <a:t> </a:t>
            </a:r>
            <a:r>
              <a:rPr lang="ru-RU" dirty="0" err="1" smtClean="0"/>
              <a:t>берилію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алюмінію</a:t>
            </a:r>
            <a:r>
              <a:rPr lang="ru-RU" dirty="0" smtClean="0"/>
              <a:t>; </a:t>
            </a:r>
            <a:r>
              <a:rPr lang="ru-RU" dirty="0" err="1" smtClean="0"/>
              <a:t>їх</a:t>
            </a:r>
            <a:r>
              <a:rPr lang="ru-RU" dirty="0" smtClean="0"/>
              <a:t>, як </a:t>
            </a:r>
            <a:r>
              <a:rPr lang="ru-RU" dirty="0" err="1" smtClean="0"/>
              <a:t>з'ясувавВоклен</a:t>
            </a:r>
            <a:r>
              <a:rPr lang="ru-RU" dirty="0" smtClean="0"/>
              <a:t>, </a:t>
            </a:r>
            <a:r>
              <a:rPr lang="ru-RU" dirty="0" err="1" smtClean="0"/>
              <a:t>фарбували</a:t>
            </a:r>
            <a:r>
              <a:rPr lang="ru-RU" dirty="0" smtClean="0"/>
              <a:t> </a:t>
            </a:r>
            <a:r>
              <a:rPr lang="ru-RU" dirty="0" err="1" smtClean="0"/>
              <a:t>домішки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хрому.) Ось </a:t>
            </a:r>
            <a:r>
              <a:rPr lang="ru-RU" dirty="0" err="1" smtClean="0"/>
              <a:t>і</a:t>
            </a:r>
            <a:r>
              <a:rPr lang="ru-RU" dirty="0" smtClean="0"/>
              <a:t> утвердилось за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, стиль «хром»,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сенсі</a:t>
            </a:r>
            <a:r>
              <a:rPr lang="ru-RU" dirty="0" smtClean="0"/>
              <a:t> «</a:t>
            </a:r>
            <a:r>
              <a:rPr lang="ru-RU" dirty="0" err="1" smtClean="0"/>
              <a:t>забарвлений</a:t>
            </a:r>
            <a:r>
              <a:rPr lang="ru-RU" dirty="0" smtClean="0"/>
              <a:t>», входить в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,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. Широко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фотоплівки</a:t>
            </a:r>
            <a:r>
              <a:rPr lang="ru-RU" dirty="0" smtClean="0"/>
              <a:t> «&gt;</a:t>
            </a:r>
            <a:r>
              <a:rPr lang="ru-RU" dirty="0" err="1" smtClean="0"/>
              <a:t>изопанхром</a:t>
            </a:r>
            <a:r>
              <a:rPr lang="ru-RU" dirty="0" smtClean="0"/>
              <a:t>», «&gt;</a:t>
            </a:r>
            <a:r>
              <a:rPr lang="ru-RU" dirty="0" err="1" smtClean="0"/>
              <a:t>панхром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«&gt;</a:t>
            </a:r>
            <a:r>
              <a:rPr lang="ru-RU" dirty="0" err="1" smtClean="0"/>
              <a:t>ортохром</a:t>
            </a:r>
            <a:r>
              <a:rPr lang="ru-RU" dirty="0" smtClean="0"/>
              <a:t>». Слово «хромосома» у </a:t>
            </a:r>
            <a:r>
              <a:rPr lang="ru-RU" dirty="0" err="1" smtClean="0"/>
              <a:t>перекладі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«</a:t>
            </a:r>
            <a:r>
              <a:rPr lang="ru-RU" dirty="0" err="1" smtClean="0"/>
              <a:t>тіло</a:t>
            </a:r>
            <a:r>
              <a:rPr lang="ru-RU" dirty="0" smtClean="0"/>
              <a:t>, яке </a:t>
            </a:r>
            <a:r>
              <a:rPr lang="ru-RU" dirty="0" err="1" smtClean="0"/>
              <a:t>забарвлюється</a:t>
            </a:r>
            <a:r>
              <a:rPr lang="ru-RU" dirty="0" smtClean="0"/>
              <a:t>». Є «</a:t>
            </a:r>
            <a:r>
              <a:rPr lang="ru-RU" dirty="0" err="1" smtClean="0"/>
              <a:t>хроматична</a:t>
            </a:r>
            <a:r>
              <a:rPr lang="ru-RU" dirty="0" smtClean="0"/>
              <a:t>» гама (</a:t>
            </a:r>
            <a:r>
              <a:rPr lang="ru-RU" dirty="0" err="1" smtClean="0"/>
              <a:t>музикою</a:t>
            </a:r>
            <a:r>
              <a:rPr lang="ru-RU" dirty="0" smtClean="0"/>
              <a:t>)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гармоніка</a:t>
            </a:r>
            <a:r>
              <a:rPr lang="ru-RU" dirty="0" smtClean="0"/>
              <a:t> «&gt;хромка».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Поширеність у природі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Дослідження</a:t>
            </a:r>
            <a:r>
              <a:rPr lang="ru-RU" dirty="0" smtClean="0"/>
              <a:t>, </a:t>
            </a:r>
            <a:r>
              <a:rPr lang="ru-RU" dirty="0" err="1" smtClean="0"/>
              <a:t>опубліковані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50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переконливо</a:t>
            </a:r>
            <a:r>
              <a:rPr lang="ru-RU" dirty="0" smtClean="0"/>
              <a:t> довели, </a:t>
            </a:r>
            <a:r>
              <a:rPr lang="ru-RU" dirty="0" err="1" smtClean="0"/>
              <a:t>що</a:t>
            </a:r>
            <a:r>
              <a:rPr lang="ru-RU" dirty="0" smtClean="0"/>
              <a:t> хром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для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мікроелементом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важкий</a:t>
            </a:r>
            <a:r>
              <a:rPr lang="ru-RU" dirty="0" smtClean="0"/>
              <a:t> метал </a:t>
            </a:r>
            <a:r>
              <a:rPr lang="ru-RU" dirty="0" err="1" smtClean="0"/>
              <a:t>з</a:t>
            </a:r>
            <a:r>
              <a:rPr lang="ru-RU" dirty="0" smtClean="0"/>
              <a:t> атомною </a:t>
            </a:r>
            <a:r>
              <a:rPr lang="ru-RU" dirty="0" err="1" smtClean="0"/>
              <a:t>масою</a:t>
            </a:r>
            <a:r>
              <a:rPr lang="ru-RU" dirty="0" smtClean="0"/>
              <a:t> 51,996,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у </a:t>
            </a:r>
            <a:r>
              <a:rPr lang="ru-RU" dirty="0" err="1" smtClean="0"/>
              <a:t>земній</a:t>
            </a:r>
            <a:r>
              <a:rPr lang="ru-RU" dirty="0" smtClean="0"/>
              <a:t> </a:t>
            </a:r>
            <a:r>
              <a:rPr lang="ru-RU" dirty="0" err="1" smtClean="0"/>
              <a:t>корі</a:t>
            </a:r>
            <a:r>
              <a:rPr lang="ru-RU" dirty="0" smtClean="0"/>
              <a:t> (0,03%), </a:t>
            </a:r>
            <a:r>
              <a:rPr lang="ru-RU" dirty="0" err="1" smtClean="0"/>
              <a:t>морській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smtClean="0"/>
              <a:t>(0,05–0,5 мкг/л). </a:t>
            </a:r>
            <a:r>
              <a:rPr lang="ru-RU" dirty="0" smtClean="0"/>
              <a:t>Хрому в </a:t>
            </a:r>
            <a:r>
              <a:rPr lang="ru-RU" dirty="0" err="1" smtClean="0"/>
              <a:t>довкіллі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чистому, </a:t>
            </a:r>
            <a:r>
              <a:rPr lang="ru-RU" dirty="0" err="1" smtClean="0"/>
              <a:t>ні</a:t>
            </a:r>
            <a:r>
              <a:rPr lang="ru-RU" dirty="0" smtClean="0"/>
              <a:t> в самородному </a:t>
            </a:r>
            <a:r>
              <a:rPr lang="ru-RU" dirty="0" err="1" smtClean="0"/>
              <a:t>вигляді</a:t>
            </a:r>
            <a:r>
              <a:rPr lang="ru-RU" dirty="0" smtClean="0"/>
              <a:t>, а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(</a:t>
            </a:r>
            <a:r>
              <a:rPr lang="ru-RU" dirty="0" err="1" smtClean="0"/>
              <a:t>хроміт</a:t>
            </a:r>
            <a:r>
              <a:rPr lang="ru-RU" dirty="0" smtClean="0"/>
              <a:t> </a:t>
            </a:r>
            <a:r>
              <a:rPr lang="ru-RU" dirty="0" err="1" smtClean="0"/>
              <a:t>заліза</a:t>
            </a:r>
            <a:r>
              <a:rPr lang="ru-RU" dirty="0" smtClean="0"/>
              <a:t>, </a:t>
            </a:r>
            <a:r>
              <a:rPr lang="ru-RU" dirty="0" err="1" smtClean="0"/>
              <a:t>алюмохроміт</a:t>
            </a:r>
            <a:r>
              <a:rPr lang="ru-RU" dirty="0" smtClean="0"/>
              <a:t>, </a:t>
            </a:r>
            <a:r>
              <a:rPr lang="ru-RU" dirty="0" err="1" smtClean="0"/>
              <a:t>магнезіохроміт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r>
              <a:rPr lang="ru-RU" dirty="0" err="1" smtClean="0"/>
              <a:t>Тривалентний</a:t>
            </a:r>
            <a:r>
              <a:rPr lang="ru-RU" dirty="0" smtClean="0"/>
              <a:t> хром (</a:t>
            </a:r>
            <a:r>
              <a:rPr lang="en-US" dirty="0" smtClean="0"/>
              <a:t>Cr</a:t>
            </a:r>
            <a:r>
              <a:rPr lang="en-US" baseline="30000" dirty="0" smtClean="0"/>
              <a:t>3+</a:t>
            </a:r>
            <a:r>
              <a:rPr lang="en-US" dirty="0" smtClean="0"/>
              <a:t>)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гідроксокомплексів</a:t>
            </a:r>
            <a:r>
              <a:rPr lang="ru-RU" dirty="0" smtClean="0"/>
              <a:t> в </a:t>
            </a:r>
            <a:r>
              <a:rPr lang="ru-RU" dirty="0" err="1" smtClean="0"/>
              <a:t>біологічних</a:t>
            </a:r>
            <a:r>
              <a:rPr lang="ru-RU" dirty="0" smtClean="0"/>
              <a:t> системах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життєво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У </a:t>
            </a:r>
            <a:r>
              <a:rPr lang="ru-RU" sz="2000" dirty="0" err="1" smtClean="0"/>
              <a:t>вільному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хром — </a:t>
            </a:r>
            <a:r>
              <a:rPr lang="ru-RU" sz="2000" dirty="0" err="1" smtClean="0"/>
              <a:t>сірий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2" tooltip="Метали"/>
              </a:rPr>
              <a:t>метал</a:t>
            </a:r>
            <a:r>
              <a:rPr lang="ru-RU" sz="2000" dirty="0" smtClean="0"/>
              <a:t> 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кубічною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об'ємно-центрованою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3" tooltip="Кристалічна ґратка"/>
              </a:rPr>
              <a:t>ґраткою</a:t>
            </a:r>
            <a:r>
              <a:rPr lang="ru-RU" sz="2000" dirty="0" smtClean="0"/>
              <a:t>, а = 0,28845 нм.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єдина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елементарна</a:t>
            </a:r>
            <a:r>
              <a:rPr lang="ru-RU" sz="2000" dirty="0" smtClean="0"/>
              <a:t> тверда </a:t>
            </a:r>
            <a:r>
              <a:rPr lang="ru-RU" sz="2000" dirty="0" err="1" smtClean="0"/>
              <a:t>сполука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виявляє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Антиферомагнетики"/>
              </a:rPr>
              <a:t>антиферомагнітні</a:t>
            </a:r>
            <a:r>
              <a:rPr lang="ru-RU" sz="2000" dirty="0" smtClean="0"/>
              <a:t> </a:t>
            </a:r>
            <a:r>
              <a:rPr lang="ru-RU" sz="2000" dirty="0" err="1" smtClean="0"/>
              <a:t>властивості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кімнатній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температурі</a:t>
            </a:r>
            <a:r>
              <a:rPr lang="ru-RU" sz="2000" dirty="0" smtClean="0"/>
              <a:t> (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нижче</a:t>
            </a:r>
            <a:r>
              <a:rPr lang="ru-RU" sz="2000" dirty="0" smtClean="0"/>
              <a:t>). При </a:t>
            </a:r>
            <a:r>
              <a:rPr lang="ru-RU" sz="2000" dirty="0" err="1" smtClean="0"/>
              <a:t>температурі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 38 °</a:t>
            </a:r>
            <a:r>
              <a:rPr lang="en-US" sz="2000" dirty="0" smtClean="0"/>
              <a:t>C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перетворюється</a:t>
            </a:r>
            <a:r>
              <a:rPr lang="ru-RU" sz="2000" dirty="0" smtClean="0"/>
              <a:t> в </a:t>
            </a:r>
            <a:r>
              <a:rPr lang="ru-RU" sz="2000" dirty="0" smtClean="0">
                <a:hlinkClick r:id="rId5" tooltip="Парамагнетики"/>
              </a:rPr>
              <a:t>парамагнетик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Хром </a:t>
            </a:r>
            <a:r>
              <a:rPr lang="ru-RU" sz="2000" dirty="0" err="1" smtClean="0"/>
              <a:t>має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6" tooltip="Твердість"/>
              </a:rPr>
              <a:t>твердість</a:t>
            </a:r>
            <a:r>
              <a:rPr lang="ru-RU" sz="2000" dirty="0" smtClean="0"/>
              <a:t> за </a:t>
            </a:r>
            <a:r>
              <a:rPr lang="ru-RU" sz="2000" dirty="0" smtClean="0">
                <a:hlinkClick r:id="rId7" tooltip="Шкала Мооса"/>
              </a:rPr>
              <a:t>шкалою </a:t>
            </a:r>
            <a:r>
              <a:rPr lang="ru-RU" sz="2000" dirty="0" err="1" smtClean="0">
                <a:hlinkClick r:id="rId7" tooltip="Шкала Мооса"/>
              </a:rPr>
              <a:t>Мооса</a:t>
            </a:r>
            <a:r>
              <a:rPr lang="ru-RU" sz="2000" dirty="0" smtClean="0"/>
              <a:t> </a:t>
            </a:r>
            <a:r>
              <a:rPr lang="ru-RU" sz="2000" dirty="0" smtClean="0"/>
              <a:t>5, </a:t>
            </a:r>
            <a:r>
              <a:rPr lang="ru-RU" sz="2000" dirty="0" err="1" smtClean="0"/>
              <a:t>найтвердіший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чистих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металів</a:t>
            </a:r>
            <a:r>
              <a:rPr lang="ru-RU" sz="2000" dirty="0" smtClean="0"/>
              <a:t>.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чистий</a:t>
            </a:r>
            <a:r>
              <a:rPr lang="ru-RU" sz="2000" dirty="0" smtClean="0"/>
              <a:t> хром </a:t>
            </a:r>
            <a:r>
              <a:rPr lang="ru-RU" sz="2000" dirty="0" err="1" smtClean="0"/>
              <a:t>достатньо</a:t>
            </a:r>
            <a:r>
              <a:rPr lang="ru-RU" sz="2000" dirty="0" smtClean="0"/>
              <a:t> добре </a:t>
            </a:r>
            <a:r>
              <a:rPr lang="ru-RU" sz="2000" dirty="0" err="1" smtClean="0"/>
              <a:t>піддається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обробці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err="1" smtClean="0"/>
              <a:t>Металічний</a:t>
            </a:r>
            <a:r>
              <a:rPr lang="ru-RU" sz="2000" dirty="0" smtClean="0"/>
              <a:t> хром на </a:t>
            </a:r>
            <a:r>
              <a:rPr lang="ru-RU" sz="2000" dirty="0" err="1" smtClean="0"/>
              <a:t>повітрі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8" tooltip="Пасивація"/>
              </a:rPr>
              <a:t>пасивує</a:t>
            </a:r>
            <a:r>
              <a:rPr lang="ru-RU" sz="2000" dirty="0" smtClean="0"/>
              <a:t> 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дією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9" tooltip="Оксиген"/>
              </a:rPr>
              <a:t>кисню</a:t>
            </a:r>
            <a:r>
              <a:rPr lang="ru-RU" sz="2000" dirty="0" smtClean="0"/>
              <a:t>, </a:t>
            </a:r>
            <a:r>
              <a:rPr lang="ru-RU" sz="2000" dirty="0" err="1" smtClean="0"/>
              <a:t>утворюючи</a:t>
            </a:r>
            <a:r>
              <a:rPr lang="ru-RU" sz="2000" dirty="0" smtClean="0"/>
              <a:t> тонкий </a:t>
            </a:r>
            <a:r>
              <a:rPr lang="ru-RU" sz="2000" dirty="0" err="1" smtClean="0"/>
              <a:t>захисний</a:t>
            </a:r>
            <a:r>
              <a:rPr lang="ru-RU" sz="2000" dirty="0" smtClean="0"/>
              <a:t> шар </a:t>
            </a:r>
            <a:r>
              <a:rPr lang="ru-RU" sz="2000" dirty="0" err="1" smtClean="0"/>
              <a:t>поверхневого</a:t>
            </a:r>
            <a:r>
              <a:rPr lang="ru-RU" sz="2000" dirty="0" smtClean="0"/>
              <a:t> оксиду. Шар,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завтовшки</a:t>
            </a:r>
            <a:r>
              <a:rPr lang="ru-RU" sz="2000" dirty="0" smtClean="0"/>
              <a:t>,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щільним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відміну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заліза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нелегованої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сталі</a:t>
            </a:r>
            <a:r>
              <a:rPr lang="ru-RU" sz="2000" dirty="0" smtClean="0"/>
              <a:t>, </a:t>
            </a:r>
            <a:r>
              <a:rPr lang="ru-RU" sz="2000" dirty="0" err="1" smtClean="0"/>
              <a:t>запобігає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дифузії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кисню</a:t>
            </a:r>
            <a:r>
              <a:rPr lang="ru-RU" sz="2000" dirty="0" smtClean="0"/>
              <a:t> в </a:t>
            </a:r>
            <a:r>
              <a:rPr lang="ru-RU" sz="2000" dirty="0" err="1" smtClean="0"/>
              <a:t>матеріал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виникненню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10" tooltip="Іржа"/>
              </a:rPr>
              <a:t>іржі</a:t>
            </a:r>
            <a:r>
              <a:rPr lang="ru-RU" sz="2000" baseline="30000" dirty="0" smtClean="0"/>
              <a:t>[</a:t>
            </a:r>
            <a:r>
              <a:rPr lang="ru-RU" sz="2000" dirty="0" smtClean="0"/>
              <a:t>. </a:t>
            </a:r>
            <a:r>
              <a:rPr lang="ru-RU" sz="2000" dirty="0" err="1" smtClean="0"/>
              <a:t>Пасивація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підвищена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короткочасного</a:t>
            </a:r>
            <a:r>
              <a:rPr lang="ru-RU" sz="2000" dirty="0" smtClean="0"/>
              <a:t> контакту </a:t>
            </a:r>
            <a:r>
              <a:rPr lang="ru-RU" sz="2000" dirty="0" err="1" smtClean="0"/>
              <a:t>з</a:t>
            </a:r>
            <a:r>
              <a:rPr lang="ru-RU" sz="2000" dirty="0" smtClean="0"/>
              <a:t> такою </a:t>
            </a:r>
            <a:r>
              <a:rPr lang="ru-RU" sz="2000" dirty="0" err="1" smtClean="0">
                <a:hlinkClick r:id="rId11" tooltip="Кислота"/>
              </a:rPr>
              <a:t>кислотою</a:t>
            </a:r>
            <a:r>
              <a:rPr lang="ru-RU" sz="2000" dirty="0" err="1" smtClean="0"/>
              <a:t>-</a:t>
            </a:r>
            <a:r>
              <a:rPr lang="ru-RU" sz="2000" dirty="0" err="1" smtClean="0">
                <a:hlinkClick r:id="rId12" tooltip="Окисник"/>
              </a:rPr>
              <a:t>окисником</a:t>
            </a:r>
            <a:r>
              <a:rPr lang="ru-RU" sz="2000" dirty="0" smtClean="0"/>
              <a:t> як </a:t>
            </a:r>
            <a:r>
              <a:rPr lang="ru-RU" sz="2000" dirty="0" err="1" smtClean="0">
                <a:hlinkClick r:id="rId13" tooltip="Нітратна кислота"/>
              </a:rPr>
              <a:t>азотна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Протилежний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досягається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обробці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сильним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14" tooltip="Відновник"/>
              </a:rPr>
              <a:t>відновником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руйнує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оксидний</a:t>
            </a:r>
            <a:r>
              <a:rPr lang="ru-RU" sz="2000" dirty="0" smtClean="0"/>
              <a:t> шар на </a:t>
            </a:r>
            <a:r>
              <a:rPr lang="ru-RU" sz="2000" dirty="0" err="1" smtClean="0"/>
              <a:t>металі</a:t>
            </a:r>
            <a:r>
              <a:rPr lang="ru-RU" sz="2000" dirty="0" smtClean="0"/>
              <a:t>. Хром, </a:t>
            </a:r>
            <a:r>
              <a:rPr lang="ru-RU" sz="2000" dirty="0" err="1" smtClean="0"/>
              <a:t>оброблений</a:t>
            </a:r>
            <a:r>
              <a:rPr lang="ru-RU" sz="2000" dirty="0" smtClean="0"/>
              <a:t> таким способом, легко </a:t>
            </a:r>
            <a:r>
              <a:rPr lang="ru-RU" sz="2000" dirty="0" err="1" smtClean="0"/>
              <a:t>розчиняється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слабких</a:t>
            </a:r>
            <a:r>
              <a:rPr lang="ru-RU" sz="2000" dirty="0" smtClean="0"/>
              <a:t> кислотах.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Хімічні 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Перехідні метали"/>
              </a:rPr>
              <a:t>перехідних</a:t>
            </a:r>
            <a:r>
              <a:rPr lang="ru-RU" dirty="0" smtClean="0">
                <a:hlinkClick r:id="rId2" tooltip="Перехідні метали"/>
              </a:rPr>
              <a:t> </a:t>
            </a:r>
            <a:r>
              <a:rPr lang="ru-RU" dirty="0" err="1" smtClean="0">
                <a:hlinkClick r:id="rId2" tooltip="Перехідні метали"/>
              </a:rPr>
              <a:t>металів</a:t>
            </a:r>
            <a:r>
              <a:rPr lang="ru-RU" dirty="0" smtClean="0"/>
              <a:t>, перший </a:t>
            </a:r>
            <a:r>
              <a:rPr lang="ru-RU" dirty="0" err="1" smtClean="0"/>
              <a:t>елемент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Підгрупа хрому"/>
              </a:rPr>
              <a:t>шостої</a:t>
            </a:r>
            <a:r>
              <a:rPr lang="ru-RU" dirty="0" smtClean="0">
                <a:hlinkClick r:id="rId3" tooltip="Підгрупа хрому"/>
              </a:rPr>
              <a:t> </a:t>
            </a:r>
            <a:r>
              <a:rPr lang="ru-RU" dirty="0" err="1" smtClean="0">
                <a:hlinkClick r:id="rId3" tooltip="Підгрупа хрому"/>
              </a:rPr>
              <a:t>групи</a:t>
            </a:r>
            <a:r>
              <a:rPr lang="ru-RU" dirty="0" smtClean="0"/>
              <a:t>. Хром (0)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електронну</a:t>
            </a:r>
            <a:r>
              <a:rPr lang="ru-RU" dirty="0" smtClean="0"/>
              <a:t> </a:t>
            </a:r>
            <a:r>
              <a:rPr lang="ru-RU" dirty="0" err="1" smtClean="0"/>
              <a:t>конфігурацію</a:t>
            </a:r>
            <a:r>
              <a:rPr lang="ru-RU" dirty="0" smtClean="0"/>
              <a:t> 4</a:t>
            </a:r>
            <a:r>
              <a:rPr lang="en-US" dirty="0" smtClean="0"/>
              <a:t>s</a:t>
            </a:r>
            <a:r>
              <a:rPr lang="en-US" baseline="30000" dirty="0" smtClean="0"/>
              <a:t>1</a:t>
            </a:r>
            <a:r>
              <a:rPr lang="en-US" dirty="0" smtClean="0"/>
              <a:t>3d</a:t>
            </a:r>
            <a:r>
              <a:rPr lang="en-US" baseline="30000" dirty="0" smtClean="0"/>
              <a:t>5</a:t>
            </a:r>
            <a:r>
              <a:rPr lang="en-US" dirty="0" smtClean="0"/>
              <a:t>. </a:t>
            </a:r>
            <a:r>
              <a:rPr lang="ru-RU" dirty="0" smtClean="0"/>
              <a:t>Метал </a:t>
            </a:r>
            <a:r>
              <a:rPr lang="ru-RU" dirty="0" err="1" smtClean="0"/>
              <a:t>володіє</a:t>
            </a:r>
            <a:r>
              <a:rPr lang="ru-RU" dirty="0" smtClean="0"/>
              <a:t> широким спектром </a:t>
            </a:r>
            <a:r>
              <a:rPr lang="ru-RU" dirty="0" err="1" smtClean="0"/>
              <a:t>можливих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Окислення"/>
              </a:rPr>
              <a:t>окиснення</a:t>
            </a:r>
            <a:r>
              <a:rPr lang="ru-RU" dirty="0" smtClean="0"/>
              <a:t>, де +3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енергетично</a:t>
            </a:r>
            <a:r>
              <a:rPr lang="ru-RU" dirty="0" smtClean="0"/>
              <a:t> </a:t>
            </a:r>
            <a:r>
              <a:rPr lang="ru-RU" dirty="0" err="1" smtClean="0"/>
              <a:t>стабільним</a:t>
            </a:r>
            <a:r>
              <a:rPr lang="ru-RU" dirty="0" smtClean="0"/>
              <a:t>, тому </a:t>
            </a:r>
            <a:r>
              <a:rPr lang="ru-RU" dirty="0" err="1" smtClean="0"/>
              <a:t>сполуки</a:t>
            </a:r>
            <a:r>
              <a:rPr lang="ru-RU" dirty="0" smtClean="0"/>
              <a:t> Хрому +3 </a:t>
            </a:r>
            <a:r>
              <a:rPr lang="ru-RU" dirty="0" err="1" smtClean="0"/>
              <a:t>і</a:t>
            </a:r>
            <a:r>
              <a:rPr lang="ru-RU" dirty="0" smtClean="0"/>
              <a:t> +6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, у той час як +1, +4 </a:t>
            </a:r>
            <a:r>
              <a:rPr lang="ru-RU" dirty="0" err="1" smtClean="0"/>
              <a:t>і</a:t>
            </a:r>
            <a:r>
              <a:rPr lang="ru-RU" dirty="0" smtClean="0"/>
              <a:t> +5 — </a:t>
            </a:r>
            <a:r>
              <a:rPr lang="ru-RU" dirty="0" err="1" smtClean="0"/>
              <a:t>рідкісні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D:\Мої документи\Робочий стіл\chromium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5013176"/>
            <a:ext cx="1247007" cy="1314450"/>
          </a:xfrm>
          <a:prstGeom prst="rect">
            <a:avLst/>
          </a:prstGeom>
          <a:noFill/>
        </p:spPr>
      </p:pic>
      <p:pic>
        <p:nvPicPr>
          <p:cNvPr id="6147" name="Picture 3" descr="D:\Мої документи\Робочий стіл\titanium-cryst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4869160"/>
            <a:ext cx="1728192" cy="1584176"/>
          </a:xfrm>
          <a:prstGeom prst="rect">
            <a:avLst/>
          </a:prstGeom>
          <a:noFill/>
        </p:spPr>
      </p:pic>
      <p:pic>
        <p:nvPicPr>
          <p:cNvPr id="6148" name="Picture 4" descr="D:\Мої документи\Робочий стіл\6c4aa508dda71ed67f9fd330eeaa334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4869160"/>
            <a:ext cx="3369766" cy="1533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Добування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27186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хроміту</a:t>
            </a:r>
            <a:r>
              <a:rPr lang="ru-RU" dirty="0" smtClean="0"/>
              <a:t> (</a:t>
            </a:r>
            <a:r>
              <a:rPr lang="en-US" dirty="0" err="1" smtClean="0"/>
              <a:t>FeCr</a:t>
            </a:r>
            <a:r>
              <a:rPr lang="en-US" dirty="0" smtClean="0"/>
              <a:t> 2 O 4 ). </a:t>
            </a:r>
            <a:r>
              <a:rPr lang="ru-RU" dirty="0" err="1" smtClean="0"/>
              <a:t>Приблизно</a:t>
            </a:r>
            <a:r>
              <a:rPr lang="ru-RU" dirty="0" smtClean="0"/>
              <a:t> половина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видобувається</a:t>
            </a:r>
            <a:r>
              <a:rPr lang="ru-RU" dirty="0" smtClean="0"/>
              <a:t> в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Африці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Казахстан, </a:t>
            </a:r>
            <a:r>
              <a:rPr lang="ru-RU" dirty="0" err="1" smtClean="0"/>
              <a:t>Індія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Туреччина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великими </a:t>
            </a:r>
            <a:r>
              <a:rPr lang="ru-RU" dirty="0" err="1" smtClean="0"/>
              <a:t>виробниками</a:t>
            </a:r>
            <a:r>
              <a:rPr lang="ru-RU" dirty="0" smtClean="0"/>
              <a:t>. </a:t>
            </a:r>
            <a:r>
              <a:rPr lang="ru-RU" dirty="0" err="1" smtClean="0"/>
              <a:t>Розвіданих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хроміту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географічно</a:t>
            </a:r>
            <a:r>
              <a:rPr lang="ru-RU" dirty="0" smtClean="0"/>
              <a:t> вони </a:t>
            </a:r>
            <a:r>
              <a:rPr lang="ru-RU" dirty="0" err="1" smtClean="0"/>
              <a:t>сконцентровані</a:t>
            </a:r>
            <a:r>
              <a:rPr lang="ru-RU" dirty="0" smtClean="0"/>
              <a:t> в </a:t>
            </a:r>
            <a:r>
              <a:rPr lang="ru-RU" dirty="0" err="1" smtClean="0"/>
              <a:t>Казахстані</a:t>
            </a:r>
            <a:r>
              <a:rPr lang="ru-RU" dirty="0" smtClean="0"/>
              <a:t> та на </a:t>
            </a:r>
            <a:r>
              <a:rPr lang="ru-RU" dirty="0" err="1" smtClean="0"/>
              <a:t>півдні</a:t>
            </a:r>
            <a:r>
              <a:rPr lang="ru-RU" dirty="0" smtClean="0"/>
              <a:t> Африки. </a:t>
            </a:r>
            <a:r>
              <a:rPr lang="ru-RU" dirty="0" err="1" smtClean="0"/>
              <a:t>Поклади</a:t>
            </a:r>
            <a:r>
              <a:rPr lang="ru-RU" dirty="0" smtClean="0"/>
              <a:t> самородного </a:t>
            </a:r>
            <a:r>
              <a:rPr lang="ru-RU" dirty="0" err="1" smtClean="0"/>
              <a:t>металевого</a:t>
            </a:r>
            <a:r>
              <a:rPr lang="ru-RU" dirty="0" smtClean="0"/>
              <a:t> хрому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вони </a:t>
            </a:r>
            <a:r>
              <a:rPr lang="ru-RU" dirty="0" err="1" smtClean="0"/>
              <a:t>є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видобувають</a:t>
            </a:r>
            <a:r>
              <a:rPr lang="ru-RU" dirty="0" smtClean="0"/>
              <a:t> на </a:t>
            </a:r>
            <a:r>
              <a:rPr lang="ru-RU" dirty="0" err="1" smtClean="0"/>
              <a:t>шахті</a:t>
            </a:r>
            <a:r>
              <a:rPr lang="ru-RU" dirty="0" smtClean="0"/>
              <a:t> «</a:t>
            </a:r>
            <a:r>
              <a:rPr lang="ru-RU" dirty="0" err="1" smtClean="0"/>
              <a:t>Вдала</a:t>
            </a:r>
            <a:r>
              <a:rPr lang="ru-RU" dirty="0" smtClean="0"/>
              <a:t>» в </a:t>
            </a:r>
            <a:r>
              <a:rPr lang="ru-RU" dirty="0" err="1" smtClean="0"/>
              <a:t>Росії</a:t>
            </a:r>
            <a:r>
              <a:rPr lang="ru-RU" dirty="0" smtClean="0"/>
              <a:t>. Вона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кімберлітової</a:t>
            </a:r>
            <a:r>
              <a:rPr lang="ru-RU" dirty="0" smtClean="0"/>
              <a:t> трубкою, </a:t>
            </a:r>
            <a:r>
              <a:rPr lang="ru-RU" dirty="0" err="1" smtClean="0"/>
              <a:t>багатою</a:t>
            </a:r>
            <a:r>
              <a:rPr lang="ru-RU" dirty="0" smtClean="0"/>
              <a:t> алмазами,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відновна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допомогла</a:t>
            </a:r>
            <a:r>
              <a:rPr lang="ru-RU" dirty="0" smtClean="0"/>
              <a:t> </a:t>
            </a:r>
            <a:r>
              <a:rPr lang="ru-RU" dirty="0" err="1" smtClean="0"/>
              <a:t>утворитися</a:t>
            </a:r>
            <a:r>
              <a:rPr lang="ru-RU" dirty="0" smtClean="0"/>
              <a:t> чистого хрому </a:t>
            </a:r>
            <a:r>
              <a:rPr lang="ru-RU" dirty="0" err="1" smtClean="0"/>
              <a:t>й</a:t>
            </a:r>
            <a:r>
              <a:rPr lang="ru-RU" dirty="0" smtClean="0"/>
              <a:t> алмазу. Для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 </a:t>
            </a:r>
            <a:r>
              <a:rPr lang="ru-RU" dirty="0" err="1" smtClean="0"/>
              <a:t>хромітові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 </a:t>
            </a:r>
            <a:r>
              <a:rPr lang="ru-RU" dirty="0" err="1" smtClean="0"/>
              <a:t>обробляють</a:t>
            </a:r>
            <a:r>
              <a:rPr lang="ru-RU" dirty="0" smtClean="0"/>
              <a:t> </a:t>
            </a:r>
            <a:r>
              <a:rPr lang="ru-RU" dirty="0" err="1" smtClean="0"/>
              <a:t>розплавленої</a:t>
            </a:r>
            <a:r>
              <a:rPr lang="ru-RU" dirty="0" smtClean="0"/>
              <a:t> лугом (</a:t>
            </a:r>
            <a:r>
              <a:rPr lang="ru-RU" dirty="0" err="1" smtClean="0"/>
              <a:t>їдким</a:t>
            </a:r>
            <a:r>
              <a:rPr lang="ru-RU" dirty="0" smtClean="0"/>
              <a:t> натром, </a:t>
            </a:r>
            <a:r>
              <a:rPr lang="en-US" dirty="0" err="1" smtClean="0"/>
              <a:t>NaOH</a:t>
            </a:r>
            <a:r>
              <a:rPr lang="en-US" dirty="0" smtClean="0"/>
              <a:t>). </a:t>
            </a:r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хромат </a:t>
            </a:r>
            <a:r>
              <a:rPr lang="ru-RU" dirty="0" err="1" smtClean="0"/>
              <a:t>натрію</a:t>
            </a:r>
            <a:r>
              <a:rPr lang="ru-RU" dirty="0" smtClean="0"/>
              <a:t> (</a:t>
            </a:r>
            <a:r>
              <a:rPr lang="en-US" dirty="0" smtClean="0"/>
              <a:t>Na 2 </a:t>
            </a:r>
            <a:r>
              <a:rPr lang="en-US" dirty="0" err="1" smtClean="0"/>
              <a:t>CrO</a:t>
            </a:r>
            <a:r>
              <a:rPr lang="en-US" dirty="0" smtClean="0"/>
              <a:t> 4 ),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відновлюється</a:t>
            </a:r>
            <a:r>
              <a:rPr lang="ru-RU" dirty="0" smtClean="0"/>
              <a:t> </a:t>
            </a:r>
            <a:r>
              <a:rPr lang="ru-RU" dirty="0" err="1" smtClean="0"/>
              <a:t>вуглецем</a:t>
            </a:r>
            <a:r>
              <a:rPr lang="ru-RU" dirty="0" smtClean="0"/>
              <a:t> до оксиду </a:t>
            </a:r>
            <a:r>
              <a:rPr lang="ru-RU" dirty="0" err="1" smtClean="0"/>
              <a:t>Сг</a:t>
            </a:r>
            <a:r>
              <a:rPr lang="ru-RU" dirty="0" smtClean="0"/>
              <a:t> 2 </a:t>
            </a:r>
            <a:r>
              <a:rPr lang="en-US" dirty="0" smtClean="0"/>
              <a:t>O 3 . </a:t>
            </a:r>
            <a:r>
              <a:rPr lang="ru-RU" dirty="0" smtClean="0"/>
              <a:t>Метал </a:t>
            </a:r>
            <a:r>
              <a:rPr lang="ru-RU" dirty="0" err="1" smtClean="0"/>
              <a:t>отримують</a:t>
            </a:r>
            <a:r>
              <a:rPr lang="ru-RU" dirty="0" smtClean="0"/>
              <a:t> при </a:t>
            </a:r>
            <a:r>
              <a:rPr lang="ru-RU" dirty="0" err="1" smtClean="0"/>
              <a:t>нагріванні</a:t>
            </a:r>
            <a:r>
              <a:rPr lang="ru-RU" dirty="0" smtClean="0"/>
              <a:t> в </a:t>
            </a:r>
            <a:r>
              <a:rPr lang="ru-RU" dirty="0" err="1" smtClean="0"/>
              <a:t>присутності</a:t>
            </a:r>
            <a:r>
              <a:rPr lang="ru-RU" dirty="0" smtClean="0"/>
              <a:t> оксиду </a:t>
            </a:r>
            <a:r>
              <a:rPr lang="ru-RU" dirty="0" err="1" smtClean="0"/>
              <a:t>алюмінію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кремнію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У 2000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видобуто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15 </a:t>
            </a:r>
            <a:r>
              <a:rPr lang="ru-RU" dirty="0" err="1" smtClean="0"/>
              <a:t>млн</a:t>
            </a:r>
            <a:r>
              <a:rPr lang="ru-RU" dirty="0" smtClean="0"/>
              <a:t> т </a:t>
            </a:r>
            <a:r>
              <a:rPr lang="ru-RU" dirty="0" err="1" smtClean="0"/>
              <a:t>хромітової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перероблена</a:t>
            </a:r>
            <a:r>
              <a:rPr lang="ru-RU" dirty="0" smtClean="0"/>
              <a:t> в 4 </a:t>
            </a:r>
            <a:r>
              <a:rPr lang="ru-RU" dirty="0" err="1" smtClean="0"/>
              <a:t>млн</a:t>
            </a:r>
            <a:r>
              <a:rPr lang="ru-RU" dirty="0" smtClean="0"/>
              <a:t> т </a:t>
            </a:r>
            <a:r>
              <a:rPr lang="ru-RU" dirty="0" err="1" smtClean="0"/>
              <a:t>ферохрому</a:t>
            </a:r>
            <a:r>
              <a:rPr lang="ru-RU" dirty="0" smtClean="0"/>
              <a:t>, на 70%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сплаву хрому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залізом</a:t>
            </a:r>
            <a:r>
              <a:rPr lang="ru-RU" dirty="0" smtClean="0"/>
              <a:t>, </a:t>
            </a:r>
            <a:r>
              <a:rPr lang="ru-RU" dirty="0" err="1" smtClean="0"/>
              <a:t>приблизна</a:t>
            </a:r>
            <a:r>
              <a:rPr lang="ru-RU" dirty="0" smtClean="0"/>
              <a:t> </a:t>
            </a:r>
            <a:r>
              <a:rPr lang="ru-RU" dirty="0" err="1" smtClean="0"/>
              <a:t>ринкова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склала</a:t>
            </a:r>
            <a:r>
              <a:rPr lang="ru-RU" dirty="0" smtClean="0"/>
              <a:t> 25 </a:t>
            </a:r>
            <a:r>
              <a:rPr lang="ru-RU" dirty="0" err="1" smtClean="0"/>
              <a:t>млрд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 США.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З</a:t>
            </a:r>
            <a:r>
              <a:rPr lang="uk-UA" dirty="0" err="1" smtClean="0"/>
              <a:t>астосуання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Хром – </a:t>
            </a:r>
            <a:r>
              <a:rPr lang="ru-RU" dirty="0" err="1" smtClean="0"/>
              <a:t>хімічний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,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забезпечили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,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наведено </a:t>
            </a:r>
            <a:r>
              <a:rPr lang="ru-RU" dirty="0" err="1" smtClean="0"/>
              <a:t>нижче</a:t>
            </a:r>
            <a:r>
              <a:rPr lang="ru-RU" dirty="0" smtClean="0"/>
              <a:t>. </a:t>
            </a:r>
            <a:r>
              <a:rPr lang="ru-RU" dirty="0" err="1" smtClean="0"/>
              <a:t>Металам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до </a:t>
            </a:r>
            <a:r>
              <a:rPr lang="ru-RU" dirty="0" err="1" smtClean="0"/>
              <a:t>корозії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глянсову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. Тому хром входить до складу таких </a:t>
            </a:r>
            <a:r>
              <a:rPr lang="ru-RU" dirty="0" err="1" smtClean="0"/>
              <a:t>сплавів</a:t>
            </a:r>
            <a:r>
              <a:rPr lang="ru-RU" dirty="0" smtClean="0"/>
              <a:t>, як </a:t>
            </a:r>
            <a:r>
              <a:rPr lang="ru-RU" dirty="0" err="1" smtClean="0"/>
              <a:t>нержавіюча</a:t>
            </a:r>
            <a:r>
              <a:rPr lang="ru-RU" dirty="0" smtClean="0"/>
              <a:t> сталь, </a:t>
            </a:r>
            <a:r>
              <a:rPr lang="ru-RU" dirty="0" err="1" smtClean="0"/>
              <a:t>використовуваних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столових</a:t>
            </a:r>
            <a:r>
              <a:rPr lang="ru-RU" dirty="0" smtClean="0"/>
              <a:t> </a:t>
            </a:r>
            <a:r>
              <a:rPr lang="ru-RU" dirty="0" err="1" smtClean="0"/>
              <a:t>приладах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нанесення</a:t>
            </a:r>
            <a:r>
              <a:rPr lang="ru-RU" dirty="0" smtClean="0"/>
              <a:t> </a:t>
            </a:r>
            <a:r>
              <a:rPr lang="ru-RU" dirty="0" err="1" smtClean="0"/>
              <a:t>хромованого</a:t>
            </a:r>
            <a:r>
              <a:rPr lang="ru-RU" dirty="0" smtClean="0"/>
              <a:t> </a:t>
            </a:r>
            <a:r>
              <a:rPr lang="ru-RU" dirty="0" err="1" smtClean="0"/>
              <a:t>покриття</a:t>
            </a:r>
            <a:r>
              <a:rPr lang="ru-RU" dirty="0" smtClean="0"/>
              <a:t>. Хром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каталізатором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. З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для </a:t>
            </a:r>
            <a:r>
              <a:rPr lang="ru-RU" dirty="0" err="1" smtClean="0"/>
              <a:t>випалу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солями </a:t>
            </a:r>
            <a:r>
              <a:rPr lang="ru-RU" dirty="0" err="1" smtClean="0"/>
              <a:t>дублять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. </a:t>
            </a:r>
            <a:r>
              <a:rPr lang="ru-RU" dirty="0" err="1" smtClean="0"/>
              <a:t>Біхромат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для </a:t>
            </a: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, таких як </a:t>
            </a:r>
            <a:r>
              <a:rPr lang="ru-RU" dirty="0" err="1" smtClean="0"/>
              <a:t>спирти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альдегіди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очищення</a:t>
            </a:r>
            <a:r>
              <a:rPr lang="ru-RU" dirty="0" smtClean="0"/>
              <a:t> лабораторного посуду. </a:t>
            </a:r>
            <a:r>
              <a:rPr lang="ru-RU" dirty="0" err="1" smtClean="0"/>
              <a:t>Він</a:t>
            </a:r>
            <a:r>
              <a:rPr lang="ru-RU" dirty="0" smtClean="0"/>
              <a:t> служить </a:t>
            </a:r>
            <a:r>
              <a:rPr lang="ru-RU" dirty="0" err="1" smtClean="0"/>
              <a:t>фіксуючим</a:t>
            </a:r>
            <a:r>
              <a:rPr lang="ru-RU" dirty="0" smtClean="0"/>
              <a:t> агентом для </a:t>
            </a:r>
            <a:r>
              <a:rPr lang="ru-RU" dirty="0" err="1" smtClean="0"/>
              <a:t>фарбування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фотографії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фотодруку</a:t>
            </a:r>
            <a:r>
              <a:rPr lang="ru-RU" dirty="0" smtClean="0"/>
              <a:t>. </a:t>
            </a:r>
            <a:r>
              <a:rPr lang="ru-RU" dirty="0" err="1" smtClean="0"/>
              <a:t>CrO</a:t>
            </a:r>
            <a:r>
              <a:rPr lang="ru-RU" dirty="0" smtClean="0"/>
              <a:t> 3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магнітних</a:t>
            </a:r>
            <a:r>
              <a:rPr lang="ru-RU" dirty="0" smtClean="0"/>
              <a:t> </a:t>
            </a:r>
            <a:r>
              <a:rPr lang="ru-RU" dirty="0" err="1" smtClean="0"/>
              <a:t>стрічок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аудіозапису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кращими</a:t>
            </a:r>
            <a:r>
              <a:rPr lang="ru-RU" dirty="0" smtClean="0"/>
              <a:t> характеристиками,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плівки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оксидом </a:t>
            </a:r>
            <a:r>
              <a:rPr lang="ru-RU" dirty="0" err="1" smtClean="0"/>
              <a:t>заліза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712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Основні характеристики</vt:lpstr>
      <vt:lpstr>Відкриття елементу </vt:lpstr>
      <vt:lpstr>Походження назви елемента</vt:lpstr>
      <vt:lpstr>Поширеність у природі</vt:lpstr>
      <vt:lpstr> Фізичні властивості</vt:lpstr>
      <vt:lpstr>Хімічні властивості</vt:lpstr>
      <vt:lpstr>Добування</vt:lpstr>
      <vt:lpstr>Застосуання</vt:lpstr>
      <vt:lpstr>Найпоширеніша сполука з даним елементом (Хром)</vt:lpstr>
      <vt:lpstr>Слайд 11</vt:lpstr>
      <vt:lpstr>Підготував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2017-03-12T07:00:08Z</dcterms:created>
  <dcterms:modified xsi:type="dcterms:W3CDTF">2017-03-12T08:11:24Z</dcterms:modified>
</cp:coreProperties>
</file>